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handoutMasterIdLst>
    <p:handoutMasterId r:id="rId12"/>
  </p:handoutMasterIdLst>
  <p:sldIdLst>
    <p:sldId id="260" r:id="rId2"/>
    <p:sldId id="316" r:id="rId3"/>
    <p:sldId id="313" r:id="rId4"/>
    <p:sldId id="315" r:id="rId5"/>
    <p:sldId id="322" r:id="rId6"/>
    <p:sldId id="323" r:id="rId7"/>
    <p:sldId id="325" r:id="rId8"/>
    <p:sldId id="326" r:id="rId9"/>
    <p:sldId id="324" r:id="rId10"/>
    <p:sldId id="327" r:id="rId1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9500"/>
    <a:srgbClr val="FFBF5E"/>
    <a:srgbClr val="316F60"/>
    <a:srgbClr val="5A9F8D"/>
    <a:srgbClr val="254840"/>
    <a:srgbClr val="8FC8BF"/>
    <a:srgbClr val="455C87"/>
    <a:srgbClr val="6A90B4"/>
    <a:srgbClr val="5F81A2"/>
    <a:srgbClr val="698F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95" autoAdjust="0"/>
    <p:restoredTop sz="94660"/>
  </p:normalViewPr>
  <p:slideViewPr>
    <p:cSldViewPr snapToGrid="0">
      <p:cViewPr>
        <p:scale>
          <a:sx n="100" d="100"/>
          <a:sy n="100" d="100"/>
        </p:scale>
        <p:origin x="1590" y="2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10FB50-4326-49E1-A925-56C1533D5348}" type="datetimeFigureOut">
              <a:rPr lang="zh-CN" altLang="en-US" smtClean="0"/>
              <a:t>2025/3/18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2ADA51-F97A-4425-83CE-0002C9C6A91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898065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4613A-F5D1-4B31-B156-FD4D3AA2F8F1}" type="datetimeFigureOut">
              <a:rPr lang="zh-CN" altLang="en-US" smtClean="0"/>
              <a:t>2025/3/18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7BF5F-AA57-4023-BBF8-A41F3FB353D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4613A-F5D1-4B31-B156-FD4D3AA2F8F1}" type="datetimeFigureOut">
              <a:rPr lang="zh-CN" altLang="en-US" smtClean="0"/>
              <a:t>2025/3/18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B9997-AC05-EA42-B808-93D1451B18D0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4613A-F5D1-4B31-B156-FD4D3AA2F8F1}" type="datetimeFigureOut">
              <a:rPr lang="zh-CN" altLang="en-US" smtClean="0"/>
              <a:t>2025/3/18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B9997-AC05-EA42-B808-93D1451B18D0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4613A-F5D1-4B31-B156-FD4D3AA2F8F1}" type="datetimeFigureOut">
              <a:rPr lang="zh-CN" altLang="en-US" smtClean="0"/>
              <a:t>2025/3/18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2927BF5F-AA57-4023-BBF8-A41F3FB353D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4613A-F5D1-4B31-B156-FD4D3AA2F8F1}" type="datetimeFigureOut">
              <a:rPr lang="zh-CN" altLang="en-US" smtClean="0"/>
              <a:t>2025/3/18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7BF5F-AA57-4023-BBF8-A41F3FB353D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4613A-F5D1-4B31-B156-FD4D3AA2F8F1}" type="datetimeFigureOut">
              <a:rPr lang="zh-CN" altLang="en-US" smtClean="0"/>
              <a:t>2025/3/18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4613A-F5D1-4B31-B156-FD4D3AA2F8F1}" type="datetimeFigureOut">
              <a:rPr lang="zh-CN" altLang="en-US" smtClean="0"/>
              <a:t>2025/3/18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B9997-AC05-EA42-B808-93D1451B18D0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4613A-F5D1-4B31-B156-FD4D3AA2F8F1}" type="datetimeFigureOut">
              <a:rPr lang="zh-CN" altLang="en-US" smtClean="0"/>
              <a:t>2025/3/18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7BF5F-AA57-4023-BBF8-A41F3FB353D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4613A-F5D1-4B31-B156-FD4D3AA2F8F1}" type="datetimeFigureOut">
              <a:rPr lang="zh-CN" altLang="en-US" smtClean="0"/>
              <a:t>2025/3/18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7BF5F-AA57-4023-BBF8-A41F3FB353D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4613A-F5D1-4B31-B156-FD4D3AA2F8F1}" type="datetimeFigureOut">
              <a:rPr lang="zh-CN" altLang="en-US" smtClean="0"/>
              <a:t>2025/3/18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7BF5F-AA57-4023-BBF8-A41F3FB353D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4613A-F5D1-4B31-B156-FD4D3AA2F8F1}" type="datetimeFigureOut">
              <a:rPr lang="zh-CN" altLang="en-US" smtClean="0"/>
              <a:t>2025/3/18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7BF5F-AA57-4023-BBF8-A41F3FB353D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4613A-F5D1-4B31-B156-FD4D3AA2F8F1}" type="datetimeFigureOut">
              <a:rPr lang="zh-CN" altLang="en-US" smtClean="0"/>
              <a:t>2025/3/18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7BF5F-AA57-4023-BBF8-A41F3FB353D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4613A-F5D1-4B31-B156-FD4D3AA2F8F1}" type="datetimeFigureOut">
              <a:rPr lang="zh-CN" altLang="en-US" smtClean="0"/>
              <a:t>2025/3/18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4B9997-AC05-EA42-B808-93D1451B18D0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 panose="020B0604020202020204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 panose="020B0604020202020204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 panose="020B0604020202020204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 panose="020B0604020202020204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WechatIMG2.jpe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4797" y="861846"/>
            <a:ext cx="1102167" cy="992861"/>
          </a:xfrm>
          <a:prstGeom prst="rect">
            <a:avLst/>
          </a:prstGeom>
        </p:spPr>
      </p:pic>
      <p:sp>
        <p:nvSpPr>
          <p:cNvPr id="38" name="Freeform 11"/>
          <p:cNvSpPr/>
          <p:nvPr/>
        </p:nvSpPr>
        <p:spPr bwMode="auto">
          <a:xfrm>
            <a:off x="0" y="3202056"/>
            <a:ext cx="3651764" cy="3655944"/>
          </a:xfrm>
          <a:custGeom>
            <a:avLst/>
            <a:gdLst>
              <a:gd name="T0" fmla="*/ 2621 w 2621"/>
              <a:gd name="T1" fmla="*/ 2624 h 2624"/>
              <a:gd name="T2" fmla="*/ 0 w 2621"/>
              <a:gd name="T3" fmla="*/ 2624 h 2624"/>
              <a:gd name="T4" fmla="*/ 0 w 2621"/>
              <a:gd name="T5" fmla="*/ 0 h 2624"/>
              <a:gd name="T6" fmla="*/ 2621 w 2621"/>
              <a:gd name="T7" fmla="*/ 2624 h 2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21" h="2624">
                <a:moveTo>
                  <a:pt x="2621" y="2624"/>
                </a:moveTo>
                <a:lnTo>
                  <a:pt x="0" y="2624"/>
                </a:lnTo>
                <a:lnTo>
                  <a:pt x="0" y="0"/>
                </a:lnTo>
                <a:lnTo>
                  <a:pt x="2621" y="2624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tx2">
                  <a:lumMod val="75000"/>
                </a:schemeClr>
              </a:solidFill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39" name="Freeform 13"/>
          <p:cNvSpPr/>
          <p:nvPr/>
        </p:nvSpPr>
        <p:spPr bwMode="auto">
          <a:xfrm>
            <a:off x="1822530" y="5030027"/>
            <a:ext cx="3651764" cy="1827972"/>
          </a:xfrm>
          <a:custGeom>
            <a:avLst/>
            <a:gdLst>
              <a:gd name="T0" fmla="*/ 0 w 2621"/>
              <a:gd name="T1" fmla="*/ 0 h 1312"/>
              <a:gd name="T2" fmla="*/ 1310 w 2621"/>
              <a:gd name="T3" fmla="*/ 1311 h 1312"/>
              <a:gd name="T4" fmla="*/ 2621 w 2621"/>
              <a:gd name="T5" fmla="*/ 1312 h 1312"/>
              <a:gd name="T6" fmla="*/ 1310 w 2621"/>
              <a:gd name="T7" fmla="*/ 0 h 1312"/>
              <a:gd name="T8" fmla="*/ 0 w 2621"/>
              <a:gd name="T9" fmla="*/ 0 h 1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621" h="1312">
                <a:moveTo>
                  <a:pt x="0" y="0"/>
                </a:moveTo>
                <a:lnTo>
                  <a:pt x="1310" y="1311"/>
                </a:lnTo>
                <a:lnTo>
                  <a:pt x="2621" y="1312"/>
                </a:lnTo>
                <a:lnTo>
                  <a:pt x="131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51" name="直角三角形 50"/>
          <p:cNvSpPr/>
          <p:nvPr/>
        </p:nvSpPr>
        <p:spPr>
          <a:xfrm flipH="1">
            <a:off x="10402570" y="4339590"/>
            <a:ext cx="1789430" cy="2518410"/>
          </a:xfrm>
          <a:prstGeom prst="rtTriangl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8" name="TextBox 7"/>
          <p:cNvSpPr>
            <a:spLocks noChangeArrowheads="1"/>
          </p:cNvSpPr>
          <p:nvPr/>
        </p:nvSpPr>
        <p:spPr bwMode="auto">
          <a:xfrm>
            <a:off x="114180" y="2182928"/>
            <a:ext cx="11963400" cy="1923988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120000"/>
              </a:lnSpc>
              <a:defRPr/>
            </a:pPr>
            <a:r>
              <a:rPr lang="zh-CN" altLang="en-US" sz="5400" b="1" kern="0" dirty="0">
                <a:ln w="19050">
                  <a:noFill/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Weibei SC Bold"/>
                <a:ea typeface="微软雅黑" panose="020B0503020204020204" charset="-122"/>
                <a:cs typeface="Weibei SC Bold"/>
              </a:rPr>
              <a:t>第九届 城垣杯</a:t>
            </a:r>
            <a:endParaRPr lang="en-US" altLang="zh-CN" sz="5400" b="1" kern="0" dirty="0">
              <a:ln w="19050">
                <a:noFill/>
                <a:prstDash val="solid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Weibei SC Bold"/>
              <a:ea typeface="微软雅黑" panose="020B0503020204020204" charset="-122"/>
              <a:cs typeface="Weibei SC Bold"/>
            </a:endParaRPr>
          </a:p>
          <a:p>
            <a:pPr algn="ctr">
              <a:lnSpc>
                <a:spcPct val="120000"/>
              </a:lnSpc>
              <a:defRPr/>
            </a:pPr>
            <a:r>
              <a:rPr lang="zh-CN" altLang="en-US" sz="5400" b="1" kern="0" dirty="0">
                <a:ln w="19050">
                  <a:noFill/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Weibei SC Bold"/>
                <a:ea typeface="微软雅黑" panose="020B0503020204020204" charset="-122"/>
                <a:cs typeface="Weibei SC Bold"/>
              </a:rPr>
              <a:t>规划决策支持模型设计大赛</a:t>
            </a:r>
          </a:p>
        </p:txBody>
      </p:sp>
      <p:sp>
        <p:nvSpPr>
          <p:cNvPr id="11" name="矩形 10"/>
          <p:cNvSpPr/>
          <p:nvPr/>
        </p:nvSpPr>
        <p:spPr>
          <a:xfrm>
            <a:off x="0" y="-2"/>
            <a:ext cx="12191762" cy="160258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60000"/>
                  <a:lumOff val="40000"/>
                </a:schemeClr>
              </a:gs>
              <a:gs pos="3670">
                <a:schemeClr val="tx2">
                  <a:lumMod val="60000"/>
                  <a:lumOff val="40000"/>
                </a:schemeClr>
              </a:gs>
              <a:gs pos="5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CN" sz="3600" b="1" dirty="0">
              <a:solidFill>
                <a:schemeClr val="accent3">
                  <a:lumMod val="75000"/>
                </a:schemeClr>
              </a:solidFill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929328" y="4156820"/>
            <a:ext cx="83333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8th Planning Decision Support Model Design Contest  (</a:t>
            </a:r>
            <a:r>
              <a:rPr lang="en-US" altLang="zh-CN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Chengyuan</a:t>
            </a:r>
            <a:r>
              <a:rPr lang="en-US" altLang="zh-CN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Cup)</a:t>
            </a:r>
            <a:endParaRPr lang="zh-CN" alt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349CA2-E122-CEB2-D491-DF58494CCB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WechatIMG2.jpeg">
            <a:extLst>
              <a:ext uri="{FF2B5EF4-FFF2-40B4-BE49-F238E27FC236}">
                <a16:creationId xmlns:a16="http://schemas.microsoft.com/office/drawing/2014/main" id="{883EDABE-CF27-CF2A-3F80-75527ACEAE1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4916" y="861846"/>
            <a:ext cx="1102167" cy="992861"/>
          </a:xfrm>
          <a:prstGeom prst="rect">
            <a:avLst/>
          </a:prstGeom>
        </p:spPr>
      </p:pic>
      <p:sp>
        <p:nvSpPr>
          <p:cNvPr id="38" name="Freeform 11">
            <a:extLst>
              <a:ext uri="{FF2B5EF4-FFF2-40B4-BE49-F238E27FC236}">
                <a16:creationId xmlns:a16="http://schemas.microsoft.com/office/drawing/2014/main" id="{E6BD19BE-89CD-1CEA-3D68-BC4DFA7EF81B}"/>
              </a:ext>
            </a:extLst>
          </p:cNvPr>
          <p:cNvSpPr/>
          <p:nvPr/>
        </p:nvSpPr>
        <p:spPr bwMode="auto">
          <a:xfrm>
            <a:off x="0" y="3202056"/>
            <a:ext cx="3651764" cy="3655944"/>
          </a:xfrm>
          <a:custGeom>
            <a:avLst/>
            <a:gdLst>
              <a:gd name="T0" fmla="*/ 2621 w 2621"/>
              <a:gd name="T1" fmla="*/ 2624 h 2624"/>
              <a:gd name="T2" fmla="*/ 0 w 2621"/>
              <a:gd name="T3" fmla="*/ 2624 h 2624"/>
              <a:gd name="T4" fmla="*/ 0 w 2621"/>
              <a:gd name="T5" fmla="*/ 0 h 2624"/>
              <a:gd name="T6" fmla="*/ 2621 w 2621"/>
              <a:gd name="T7" fmla="*/ 2624 h 2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21" h="2624">
                <a:moveTo>
                  <a:pt x="2621" y="2624"/>
                </a:moveTo>
                <a:lnTo>
                  <a:pt x="0" y="2624"/>
                </a:lnTo>
                <a:lnTo>
                  <a:pt x="0" y="0"/>
                </a:lnTo>
                <a:lnTo>
                  <a:pt x="2621" y="2624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rgbClr val="76A9D8"/>
              </a:solidFill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39" name="Freeform 13">
            <a:extLst>
              <a:ext uri="{FF2B5EF4-FFF2-40B4-BE49-F238E27FC236}">
                <a16:creationId xmlns:a16="http://schemas.microsoft.com/office/drawing/2014/main" id="{BF0FFDCA-140B-79C0-37F9-0B2CCFCC7F8D}"/>
              </a:ext>
            </a:extLst>
          </p:cNvPr>
          <p:cNvSpPr/>
          <p:nvPr/>
        </p:nvSpPr>
        <p:spPr bwMode="auto">
          <a:xfrm>
            <a:off x="1821970" y="5030027"/>
            <a:ext cx="3651764" cy="1827972"/>
          </a:xfrm>
          <a:custGeom>
            <a:avLst/>
            <a:gdLst>
              <a:gd name="T0" fmla="*/ 0 w 2621"/>
              <a:gd name="T1" fmla="*/ 0 h 1312"/>
              <a:gd name="T2" fmla="*/ 1310 w 2621"/>
              <a:gd name="T3" fmla="*/ 1311 h 1312"/>
              <a:gd name="T4" fmla="*/ 2621 w 2621"/>
              <a:gd name="T5" fmla="*/ 1312 h 1312"/>
              <a:gd name="T6" fmla="*/ 1310 w 2621"/>
              <a:gd name="T7" fmla="*/ 0 h 1312"/>
              <a:gd name="T8" fmla="*/ 0 w 2621"/>
              <a:gd name="T9" fmla="*/ 0 h 1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621" h="1312">
                <a:moveTo>
                  <a:pt x="0" y="0"/>
                </a:moveTo>
                <a:lnTo>
                  <a:pt x="1310" y="1311"/>
                </a:lnTo>
                <a:lnTo>
                  <a:pt x="2621" y="1312"/>
                </a:lnTo>
                <a:lnTo>
                  <a:pt x="131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51" name="直角三角形 50">
            <a:extLst>
              <a:ext uri="{FF2B5EF4-FFF2-40B4-BE49-F238E27FC236}">
                <a16:creationId xmlns:a16="http://schemas.microsoft.com/office/drawing/2014/main" id="{4DAC3209-92A4-5947-D67D-5E7E0481931B}"/>
              </a:ext>
            </a:extLst>
          </p:cNvPr>
          <p:cNvSpPr/>
          <p:nvPr/>
        </p:nvSpPr>
        <p:spPr>
          <a:xfrm flipH="1">
            <a:off x="10402570" y="4339590"/>
            <a:ext cx="1789430" cy="2518410"/>
          </a:xfrm>
          <a:prstGeom prst="rtTriangl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DBD97F9-3890-C352-AB2D-BD15C3C68E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" y="2962209"/>
            <a:ext cx="11963400" cy="92679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120000"/>
              </a:lnSpc>
              <a:defRPr/>
            </a:pPr>
            <a:r>
              <a:rPr lang="zh-CN" altLang="en-US" sz="5400" b="1" kern="0" dirty="0">
                <a:ln w="19050">
                  <a:noFill/>
                  <a:prstDash val="solid"/>
                </a:ln>
                <a:latin typeface="Weibei SC Bold"/>
                <a:ea typeface="微软雅黑" panose="020B0503020204020204" charset="-122"/>
                <a:cs typeface="Weibei SC Bold"/>
              </a:rPr>
              <a:t>本模板仅供参考</a:t>
            </a: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2C0FB5BE-8681-5994-35EA-0BB8B3B38332}"/>
              </a:ext>
            </a:extLst>
          </p:cNvPr>
          <p:cNvSpPr/>
          <p:nvPr/>
        </p:nvSpPr>
        <p:spPr>
          <a:xfrm>
            <a:off x="0" y="-2"/>
            <a:ext cx="12191762" cy="160258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60000"/>
                  <a:lumOff val="40000"/>
                </a:schemeClr>
              </a:gs>
              <a:gs pos="3670">
                <a:schemeClr val="tx2">
                  <a:lumMod val="60000"/>
                  <a:lumOff val="40000"/>
                </a:schemeClr>
              </a:gs>
              <a:gs pos="5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CN" sz="3600" b="1" dirty="0">
              <a:solidFill>
                <a:schemeClr val="accent3">
                  <a:lumMod val="75000"/>
                </a:schemeClr>
              </a:solidFill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52623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线连接符 7"/>
          <p:cNvCxnSpPr/>
          <p:nvPr/>
        </p:nvCxnSpPr>
        <p:spPr>
          <a:xfrm>
            <a:off x="1392964" y="586296"/>
            <a:ext cx="9694108" cy="0"/>
          </a:xfrm>
          <a:prstGeom prst="line">
            <a:avLst/>
          </a:prstGeom>
          <a:ln w="47625">
            <a:gradFill flip="none" rotWithShape="1">
              <a:gsLst>
                <a:gs pos="0">
                  <a:schemeClr val="tx2">
                    <a:lumMod val="60000"/>
                    <a:lumOff val="40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7" name="TextBox 12"/>
          <p:cNvSpPr txBox="1">
            <a:spLocks noChangeArrowheads="1"/>
          </p:cNvSpPr>
          <p:nvPr/>
        </p:nvSpPr>
        <p:spPr bwMode="auto">
          <a:xfrm>
            <a:off x="1" y="4558406"/>
            <a:ext cx="12191999" cy="206476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108841" tIns="108000" rIns="432000" bIns="108000">
            <a:spAutoFit/>
          </a:bodyPr>
          <a:lstStyle/>
          <a:p>
            <a:pPr marL="0" marR="0" lvl="0" indent="39624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000" b="1" kern="0" noProof="0" dirty="0">
                <a:solidFill>
                  <a:schemeClr val="tx2">
                    <a:lumMod val="60000"/>
                    <a:lumOff val="4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参赛者：</a:t>
            </a:r>
            <a:endParaRPr kumimoji="0" lang="en-US" altLang="zh-CN" sz="2000" b="1" i="0" u="none" strike="noStrike" kern="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uLnTx/>
              <a:uFillTx/>
              <a:latin typeface="微软雅黑" panose="020B0503020204020204" charset="-122"/>
              <a:ea typeface="微软雅黑" panose="020B0503020204020204" charset="-122"/>
            </a:endParaRPr>
          </a:p>
          <a:p>
            <a:pPr marL="0" marR="0" lvl="0" indent="39624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uLnTx/>
                <a:uFillTx/>
                <a:latin typeface="微软雅黑" panose="020B0503020204020204" charset="-122"/>
                <a:ea typeface="微软雅黑" panose="020B0503020204020204" charset="-122"/>
              </a:rPr>
              <a:t>参赛单位：</a:t>
            </a:r>
            <a:endParaRPr kumimoji="0" lang="en-US" altLang="zh-CN" sz="2000" b="1" i="0" u="none" strike="noStrike" kern="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uLnTx/>
              <a:uFillTx/>
              <a:latin typeface="微软雅黑" panose="020B0503020204020204" charset="-122"/>
              <a:ea typeface="微软雅黑" panose="020B0503020204020204" charset="-122"/>
            </a:endParaRPr>
          </a:p>
          <a:p>
            <a:pPr marL="0" marR="0" lvl="0" indent="39624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000" b="1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投稿方向：</a:t>
            </a:r>
            <a:endParaRPr lang="en-US" altLang="zh-CN" sz="2000" b="1" kern="0" dirty="0">
              <a:solidFill>
                <a:schemeClr val="tx2">
                  <a:lumMod val="60000"/>
                  <a:lumOff val="40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0" marR="0" lvl="0" indent="39624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000" b="1" kern="0" dirty="0">
                <a:ln w="28575"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报名编号：</a:t>
            </a:r>
            <a:endParaRPr kumimoji="0" lang="zh-CN" altLang="en-US" sz="2000" b="1" i="0" u="none" strike="noStrike" kern="0" cap="none" spc="0" normalizeH="0" baseline="0" noProof="0" dirty="0">
              <a:ln w="28575"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uLnTx/>
              <a:uFillTx/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13" name="图片 12" descr="WechatIMG2.jpe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82681" y="117586"/>
            <a:ext cx="932466" cy="839990"/>
          </a:xfrm>
          <a:prstGeom prst="rect">
            <a:avLst/>
          </a:prstGeom>
        </p:spPr>
      </p:pic>
      <p:sp>
        <p:nvSpPr>
          <p:cNvPr id="14" name="矩形 13"/>
          <p:cNvSpPr/>
          <p:nvPr/>
        </p:nvSpPr>
        <p:spPr>
          <a:xfrm>
            <a:off x="0" y="-35561"/>
            <a:ext cx="2901384" cy="178580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CN" sz="3600" b="1" dirty="0">
              <a:solidFill>
                <a:schemeClr val="accent3">
                  <a:lumMod val="75000"/>
                </a:schemeClr>
              </a:solidFill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11" name="TextBox 18"/>
          <p:cNvSpPr>
            <a:spLocks noChangeArrowheads="1"/>
          </p:cNvSpPr>
          <p:nvPr/>
        </p:nvSpPr>
        <p:spPr bwMode="auto">
          <a:xfrm>
            <a:off x="0" y="802145"/>
            <a:ext cx="2884997" cy="830930"/>
          </a:xfrm>
          <a:prstGeom prst="rect">
            <a:avLst/>
          </a:prstGeom>
          <a:noFill/>
          <a:ln>
            <a:noFill/>
          </a:ln>
        </p:spPr>
        <p:txBody>
          <a:bodyPr wrap="square" lIns="91374" tIns="45687" rIns="91374" bIns="45687">
            <a:spAutoFit/>
          </a:bodyPr>
          <a:lstStyle/>
          <a:p>
            <a:pPr algn="ctr"/>
            <a:r>
              <a:rPr lang="zh-CN" altLang="en-US" sz="48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方正大黑简体" pitchFamily="65" charset="-122"/>
              </a:rPr>
              <a:t>研究题目</a:t>
            </a:r>
          </a:p>
        </p:txBody>
      </p:sp>
      <p:sp>
        <p:nvSpPr>
          <p:cNvPr id="16" name="TextBox 12"/>
          <p:cNvSpPr txBox="1">
            <a:spLocks noChangeArrowheads="1"/>
          </p:cNvSpPr>
          <p:nvPr/>
        </p:nvSpPr>
        <p:spPr bwMode="auto">
          <a:xfrm>
            <a:off x="136498" y="-35602"/>
            <a:ext cx="5566396" cy="6953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108841" tIns="108000" rIns="432000" bIns="108000" anchor="ctr">
            <a:spAutoFit/>
          </a:bodyPr>
          <a:lstStyle/>
          <a:p>
            <a:pPr>
              <a:lnSpc>
                <a:spcPct val="130000"/>
              </a:lnSpc>
              <a:defRPr/>
            </a:pPr>
            <a:r>
              <a:rPr lang="zh-CN" altLang="en-US" sz="1200" b="1" kern="0" dirty="0">
                <a:ln w="12700">
                  <a:noFill/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7B3B18">
                      <a:alpha val="40000"/>
                    </a:srgbClr>
                  </a:outerShdw>
                </a:effectLst>
                <a:latin typeface="Weibei SC Bold"/>
                <a:ea typeface="微软雅黑" panose="020B0503020204020204" charset="-122"/>
                <a:cs typeface="Weibei SC Bold"/>
              </a:rPr>
              <a:t>第八届 城垣杯  </a:t>
            </a:r>
            <a:endParaRPr lang="en-US" altLang="zh-CN" sz="1200" b="1" kern="0" dirty="0">
              <a:ln w="12700">
                <a:noFill/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7B3B18">
                    <a:alpha val="40000"/>
                  </a:srgbClr>
                </a:outerShdw>
              </a:effectLst>
              <a:latin typeface="Weibei SC Bold"/>
              <a:ea typeface="微软雅黑" panose="020B0503020204020204" charset="-122"/>
              <a:cs typeface="Weibei SC Bold"/>
            </a:endParaRPr>
          </a:p>
          <a:p>
            <a:pPr>
              <a:lnSpc>
                <a:spcPct val="130000"/>
              </a:lnSpc>
              <a:defRPr/>
            </a:pPr>
            <a:r>
              <a:rPr lang="zh-CN" altLang="en-US" sz="1200" b="1" kern="0" dirty="0">
                <a:ln w="12700">
                  <a:noFill/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7B3B18">
                      <a:alpha val="40000"/>
                    </a:srgbClr>
                  </a:outerShdw>
                </a:effectLst>
                <a:latin typeface="Weibei SC Bold"/>
                <a:ea typeface="微软雅黑" panose="020B0503020204020204" charset="-122"/>
                <a:cs typeface="Weibei SC Bold"/>
              </a:rPr>
              <a:t>规划决策支持模型设计大赛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ldLvl="0" animBg="1"/>
      <p:bldP spid="11" grpId="0" bldLvl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图片 29" descr="WechatIMG2.jpe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82681" y="117586"/>
            <a:ext cx="932466" cy="839990"/>
          </a:xfrm>
          <a:prstGeom prst="rect">
            <a:avLst/>
          </a:prstGeom>
        </p:spPr>
      </p:pic>
      <p:sp>
        <p:nvSpPr>
          <p:cNvPr id="47" name="矩形 46"/>
          <p:cNvSpPr/>
          <p:nvPr/>
        </p:nvSpPr>
        <p:spPr>
          <a:xfrm>
            <a:off x="1504164" y="3154282"/>
            <a:ext cx="1613212" cy="923332"/>
          </a:xfrm>
          <a:prstGeom prst="rect">
            <a:avLst/>
          </a:prstGeom>
          <a:noFill/>
        </p:spPr>
        <p:txBody>
          <a:bodyPr wrap="square">
            <a:normAutofit fontScale="92500"/>
          </a:bodyPr>
          <a:lstStyle/>
          <a:p>
            <a:pPr algn="ctr"/>
            <a:r>
              <a:rPr lang="zh-CN" altLang="en-US" sz="5400" b="1" spc="300" dirty="0">
                <a:solidFill>
                  <a:schemeClr val="tx2"/>
                </a:solidFill>
                <a:latin typeface="Arial" panose="020B0604020202020204"/>
                <a:ea typeface="微软雅黑" panose="020B0503020204020204" charset="-122"/>
                <a:cs typeface="+mn-ea"/>
                <a:sym typeface="Arial" panose="020B0604020202020204"/>
              </a:rPr>
              <a:t>目录</a:t>
            </a:r>
          </a:p>
        </p:txBody>
      </p:sp>
      <p:sp>
        <p:nvSpPr>
          <p:cNvPr id="48" name="矩形 47"/>
          <p:cNvSpPr/>
          <p:nvPr/>
        </p:nvSpPr>
        <p:spPr>
          <a:xfrm>
            <a:off x="1396370" y="3976032"/>
            <a:ext cx="1828800" cy="277000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algn="ctr"/>
            <a:r>
              <a:rPr lang="en-US" altLang="zh-CN" b="1" spc="300" dirty="0">
                <a:solidFill>
                  <a:schemeClr val="tx2"/>
                </a:solidFill>
                <a:effectLst>
                  <a:outerShdw blurRad="38100" dist="38100" dir="2700000" algn="tl">
                    <a:srgbClr val="9B640D">
                      <a:alpha val="43137"/>
                    </a:srgbClr>
                  </a:outerShdw>
                </a:effectLst>
                <a:latin typeface="Arial" panose="020B0604020202020204"/>
                <a:ea typeface="微软雅黑" panose="020B0503020204020204" charset="-122"/>
                <a:cs typeface="+mn-ea"/>
                <a:sym typeface="Arial" panose="020B0604020202020204"/>
              </a:rPr>
              <a:t>CONTENT</a:t>
            </a:r>
          </a:p>
        </p:txBody>
      </p:sp>
      <p:sp>
        <p:nvSpPr>
          <p:cNvPr id="49" name="圆角矩形 48"/>
          <p:cNvSpPr/>
          <p:nvPr/>
        </p:nvSpPr>
        <p:spPr>
          <a:xfrm>
            <a:off x="5203905" y="1349940"/>
            <a:ext cx="512861" cy="511385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121872" tIns="60936" rIns="121872" bIns="60936" anchor="ctr"/>
          <a:lstStyle/>
          <a:p>
            <a:pPr algn="ctr">
              <a:defRPr/>
            </a:pPr>
            <a:r>
              <a:rPr lang="en-US" altLang="zh-CN" sz="3600" dirty="0">
                <a:solidFill>
                  <a:schemeClr val="bg1"/>
                </a:solidFill>
                <a:latin typeface="+mj-lt"/>
                <a:ea typeface="Arial Unicode MS" panose="020B0604020202020204" pitchFamily="34" charset="-122"/>
                <a:cs typeface="Arial Unicode MS" panose="020B0604020202020204" pitchFamily="34" charset="-122"/>
              </a:rPr>
              <a:t>1</a:t>
            </a:r>
            <a:endParaRPr lang="zh-CN" altLang="en-US" sz="3600" dirty="0">
              <a:solidFill>
                <a:schemeClr val="bg1"/>
              </a:solidFill>
              <a:latin typeface="+mj-lt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51" name="圆角矩形 50"/>
          <p:cNvSpPr/>
          <p:nvPr/>
        </p:nvSpPr>
        <p:spPr>
          <a:xfrm>
            <a:off x="6085205" y="1359535"/>
            <a:ext cx="3741420" cy="511175"/>
          </a:xfrm>
          <a:prstGeom prst="roundRect">
            <a:avLst/>
          </a:prstGeom>
          <a:solidFill>
            <a:schemeClr val="lt1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121960" tIns="60980" rIns="121960" bIns="60980" anchor="ctr"/>
          <a:lstStyle/>
          <a:p>
            <a:pPr algn="ctr">
              <a:defRPr/>
            </a:pPr>
            <a:endParaRPr lang="zh-CN" altLang="en-US" sz="3600" dirty="0">
              <a:solidFill>
                <a:srgbClr val="2C4E74"/>
              </a:solidFill>
              <a:latin typeface="+mj-lt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6431280" y="1399540"/>
            <a:ext cx="2651125" cy="43116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121960" tIns="60980" rIns="121960" bIns="60980">
            <a:spAutoFit/>
          </a:bodyPr>
          <a:lstStyle/>
          <a:p>
            <a:pPr lvl="0"/>
            <a:r>
              <a:rPr lang="zh-CN" altLang="en-US" sz="2000" b="1" dirty="0">
                <a:ln w="18000">
                  <a:noFill/>
                  <a:prstDash val="solid"/>
                  <a:miter lim="800000"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研究问题</a:t>
            </a:r>
          </a:p>
        </p:txBody>
      </p:sp>
      <p:sp>
        <p:nvSpPr>
          <p:cNvPr id="57" name="圆角矩形 56"/>
          <p:cNvSpPr/>
          <p:nvPr/>
        </p:nvSpPr>
        <p:spPr>
          <a:xfrm>
            <a:off x="6085205" y="3081655"/>
            <a:ext cx="3741420" cy="511175"/>
          </a:xfrm>
          <a:prstGeom prst="roundRect">
            <a:avLst/>
          </a:prstGeom>
          <a:solidFill>
            <a:schemeClr val="lt1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121960" tIns="60980" rIns="121960" bIns="60980" anchor="ctr"/>
          <a:lstStyle/>
          <a:p>
            <a:pPr algn="ctr">
              <a:defRPr/>
            </a:pPr>
            <a:endParaRPr lang="zh-CN" altLang="en-US" sz="3600" dirty="0">
              <a:solidFill>
                <a:srgbClr val="2C4E74"/>
              </a:solidFill>
              <a:latin typeface="+mj-lt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58" name="矩形 57"/>
          <p:cNvSpPr/>
          <p:nvPr/>
        </p:nvSpPr>
        <p:spPr>
          <a:xfrm>
            <a:off x="6431280" y="3121660"/>
            <a:ext cx="2734310" cy="431165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121960" tIns="60980" rIns="121960" bIns="60980">
            <a:spAutoFit/>
          </a:bodyPr>
          <a:lstStyle/>
          <a:p>
            <a:pPr lvl="0"/>
            <a:r>
              <a:rPr lang="zh-CN" altLang="en-US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数据说明</a:t>
            </a:r>
          </a:p>
        </p:txBody>
      </p:sp>
      <p:sp>
        <p:nvSpPr>
          <p:cNvPr id="60" name="圆角矩形 59"/>
          <p:cNvSpPr/>
          <p:nvPr/>
        </p:nvSpPr>
        <p:spPr>
          <a:xfrm>
            <a:off x="6085205" y="3966210"/>
            <a:ext cx="3741420" cy="511175"/>
          </a:xfrm>
          <a:prstGeom prst="roundRect">
            <a:avLst/>
          </a:prstGeom>
          <a:solidFill>
            <a:schemeClr val="lt1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121960" tIns="60980" rIns="121960" bIns="60980" anchor="ctr"/>
          <a:lstStyle/>
          <a:p>
            <a:pPr algn="ctr">
              <a:defRPr/>
            </a:pPr>
            <a:endParaRPr lang="zh-CN" altLang="en-US" sz="3600" dirty="0">
              <a:solidFill>
                <a:srgbClr val="2C4E74"/>
              </a:solidFill>
              <a:latin typeface="+mj-lt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61" name="矩形 60"/>
          <p:cNvSpPr/>
          <p:nvPr/>
        </p:nvSpPr>
        <p:spPr>
          <a:xfrm>
            <a:off x="6431280" y="4006850"/>
            <a:ext cx="2734310" cy="431165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121960" tIns="60980" rIns="121960" bIns="60980">
            <a:spAutoFit/>
          </a:bodyPr>
          <a:lstStyle/>
          <a:p>
            <a:pPr lvl="0"/>
            <a:r>
              <a:rPr lang="zh-CN" altLang="en-US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模型算法</a:t>
            </a:r>
          </a:p>
        </p:txBody>
      </p:sp>
      <p:sp>
        <p:nvSpPr>
          <p:cNvPr id="63" name="圆角矩形 62"/>
          <p:cNvSpPr/>
          <p:nvPr/>
        </p:nvSpPr>
        <p:spPr>
          <a:xfrm>
            <a:off x="6085205" y="4842510"/>
            <a:ext cx="3741420" cy="511175"/>
          </a:xfrm>
          <a:prstGeom prst="roundRect">
            <a:avLst/>
          </a:prstGeom>
          <a:solidFill>
            <a:schemeClr val="lt1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121960" tIns="60980" rIns="121960" bIns="60980" anchor="ctr"/>
          <a:lstStyle/>
          <a:p>
            <a:pPr algn="ctr">
              <a:defRPr/>
            </a:pPr>
            <a:endParaRPr lang="zh-CN" altLang="en-US" sz="3600" dirty="0">
              <a:solidFill>
                <a:srgbClr val="2C4E74"/>
              </a:solidFill>
              <a:latin typeface="+mj-lt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64" name="矩形 63"/>
          <p:cNvSpPr/>
          <p:nvPr/>
        </p:nvSpPr>
        <p:spPr>
          <a:xfrm>
            <a:off x="6431280" y="4871085"/>
            <a:ext cx="2734310" cy="431165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121960" tIns="60980" rIns="121960" bIns="60980">
            <a:spAutoFit/>
          </a:bodyPr>
          <a:lstStyle/>
          <a:p>
            <a:pPr lvl="0"/>
            <a:r>
              <a:rPr lang="zh-CN" altLang="en-US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实践案例</a:t>
            </a:r>
          </a:p>
        </p:txBody>
      </p:sp>
      <p:sp>
        <p:nvSpPr>
          <p:cNvPr id="66" name="圆角矩形 65"/>
          <p:cNvSpPr/>
          <p:nvPr/>
        </p:nvSpPr>
        <p:spPr>
          <a:xfrm>
            <a:off x="6085205" y="5735955"/>
            <a:ext cx="3741420" cy="511175"/>
          </a:xfrm>
          <a:prstGeom prst="roundRect">
            <a:avLst/>
          </a:prstGeom>
          <a:solidFill>
            <a:schemeClr val="lt1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121960" tIns="60980" rIns="121960" bIns="60980" anchor="ctr"/>
          <a:lstStyle/>
          <a:p>
            <a:pPr algn="ctr">
              <a:defRPr/>
            </a:pPr>
            <a:endParaRPr lang="zh-CN" altLang="en-US" sz="3600" dirty="0">
              <a:solidFill>
                <a:srgbClr val="2C4E74"/>
              </a:solidFill>
              <a:latin typeface="+mj-lt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67" name="矩形 66"/>
          <p:cNvSpPr/>
          <p:nvPr/>
        </p:nvSpPr>
        <p:spPr>
          <a:xfrm>
            <a:off x="6431280" y="5764530"/>
            <a:ext cx="2734310" cy="431165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121960" tIns="60980" rIns="121960" bIns="60980">
            <a:spAutoFit/>
          </a:bodyPr>
          <a:lstStyle/>
          <a:p>
            <a:pPr lvl="0"/>
            <a:r>
              <a:rPr lang="zh-CN" altLang="en-US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研究总结</a:t>
            </a:r>
          </a:p>
        </p:txBody>
      </p:sp>
      <p:sp>
        <p:nvSpPr>
          <p:cNvPr id="68" name="圆角矩形 67"/>
          <p:cNvSpPr/>
          <p:nvPr/>
        </p:nvSpPr>
        <p:spPr>
          <a:xfrm>
            <a:off x="5203905" y="2197901"/>
            <a:ext cx="512861" cy="511385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121872" tIns="60936" rIns="121872" bIns="60936" anchor="ctr"/>
          <a:lstStyle/>
          <a:p>
            <a:pPr algn="ctr">
              <a:defRPr/>
            </a:pPr>
            <a:r>
              <a:rPr lang="en-US" altLang="zh-CN" sz="3600" dirty="0">
                <a:solidFill>
                  <a:schemeClr val="bg1"/>
                </a:solidFill>
                <a:latin typeface="+mj-lt"/>
                <a:ea typeface="Arial Unicode MS" panose="020B0604020202020204" pitchFamily="34" charset="-122"/>
                <a:cs typeface="Arial Unicode MS" panose="020B0604020202020204" pitchFamily="34" charset="-122"/>
              </a:rPr>
              <a:t>2</a:t>
            </a:r>
            <a:endParaRPr lang="zh-CN" altLang="en-US" sz="3600" dirty="0">
              <a:solidFill>
                <a:schemeClr val="bg1"/>
              </a:solidFill>
              <a:latin typeface="+mj-lt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69" name="圆角矩形 68"/>
          <p:cNvSpPr/>
          <p:nvPr/>
        </p:nvSpPr>
        <p:spPr>
          <a:xfrm>
            <a:off x="5203905" y="3061997"/>
            <a:ext cx="512861" cy="511385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121872" tIns="60936" rIns="121872" bIns="60936" anchor="ctr"/>
          <a:lstStyle/>
          <a:p>
            <a:pPr algn="ctr">
              <a:defRPr/>
            </a:pPr>
            <a:r>
              <a:rPr lang="en-US" altLang="zh-CN" sz="3600" dirty="0">
                <a:solidFill>
                  <a:schemeClr val="bg1"/>
                </a:solidFill>
                <a:latin typeface="+mj-lt"/>
                <a:ea typeface="Arial Unicode MS" panose="020B0604020202020204" pitchFamily="34" charset="-122"/>
                <a:cs typeface="Arial Unicode MS" panose="020B0604020202020204" pitchFamily="34" charset="-122"/>
              </a:rPr>
              <a:t>3</a:t>
            </a:r>
            <a:endParaRPr lang="zh-CN" altLang="en-US" sz="3600" dirty="0">
              <a:solidFill>
                <a:schemeClr val="bg1"/>
              </a:solidFill>
              <a:latin typeface="+mj-lt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70" name="圆角矩形 69"/>
          <p:cNvSpPr/>
          <p:nvPr/>
        </p:nvSpPr>
        <p:spPr>
          <a:xfrm>
            <a:off x="5203905" y="3926093"/>
            <a:ext cx="512861" cy="511385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121872" tIns="60936" rIns="121872" bIns="60936" anchor="ctr"/>
          <a:lstStyle/>
          <a:p>
            <a:pPr algn="ctr">
              <a:defRPr/>
            </a:pPr>
            <a:r>
              <a:rPr lang="en-US" altLang="zh-CN" sz="3600" dirty="0">
                <a:solidFill>
                  <a:schemeClr val="bg1"/>
                </a:solidFill>
                <a:latin typeface="+mj-lt"/>
                <a:ea typeface="Arial Unicode MS" panose="020B0604020202020204" pitchFamily="34" charset="-122"/>
                <a:cs typeface="Arial Unicode MS" panose="020B0604020202020204" pitchFamily="34" charset="-122"/>
              </a:rPr>
              <a:t>4</a:t>
            </a:r>
            <a:endParaRPr lang="zh-CN" altLang="en-US" sz="3600" dirty="0">
              <a:solidFill>
                <a:schemeClr val="bg1"/>
              </a:solidFill>
              <a:latin typeface="+mj-lt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71" name="圆角矩形 70"/>
          <p:cNvSpPr/>
          <p:nvPr/>
        </p:nvSpPr>
        <p:spPr>
          <a:xfrm>
            <a:off x="5203905" y="4871087"/>
            <a:ext cx="512861" cy="511385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121872" tIns="60936" rIns="121872" bIns="60936" anchor="ctr"/>
          <a:lstStyle/>
          <a:p>
            <a:pPr algn="ctr">
              <a:defRPr/>
            </a:pPr>
            <a:r>
              <a:rPr lang="en-US" altLang="zh-CN" sz="3600" dirty="0">
                <a:solidFill>
                  <a:schemeClr val="bg1"/>
                </a:solidFill>
                <a:latin typeface="+mj-lt"/>
                <a:ea typeface="Arial Unicode MS" panose="020B0604020202020204" pitchFamily="34" charset="-122"/>
                <a:cs typeface="Arial Unicode MS" panose="020B0604020202020204" pitchFamily="34" charset="-122"/>
              </a:rPr>
              <a:t>5</a:t>
            </a:r>
            <a:endParaRPr lang="zh-CN" altLang="en-US" sz="3600" dirty="0">
              <a:solidFill>
                <a:schemeClr val="bg1"/>
              </a:solidFill>
              <a:latin typeface="+mj-lt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72" name="圆角矩形 71"/>
          <p:cNvSpPr/>
          <p:nvPr/>
        </p:nvSpPr>
        <p:spPr>
          <a:xfrm>
            <a:off x="5203905" y="5735818"/>
            <a:ext cx="512861" cy="511385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121872" tIns="60936" rIns="121872" bIns="60936" anchor="ctr"/>
          <a:lstStyle/>
          <a:p>
            <a:pPr algn="ctr">
              <a:defRPr/>
            </a:pPr>
            <a:r>
              <a:rPr lang="en-US" altLang="zh-CN" sz="3600" dirty="0">
                <a:solidFill>
                  <a:schemeClr val="bg1"/>
                </a:solidFill>
                <a:latin typeface="+mj-lt"/>
                <a:ea typeface="Arial Unicode MS" panose="020B0604020202020204" pitchFamily="34" charset="-122"/>
                <a:cs typeface="Arial Unicode MS" panose="020B0604020202020204" pitchFamily="34" charset="-122"/>
              </a:rPr>
              <a:t>6</a:t>
            </a:r>
            <a:endParaRPr lang="zh-CN" altLang="en-US" sz="3600" dirty="0">
              <a:solidFill>
                <a:schemeClr val="bg1"/>
              </a:solidFill>
              <a:latin typeface="+mj-lt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75" name="TextBox 12"/>
          <p:cNvSpPr txBox="1">
            <a:spLocks noChangeArrowheads="1"/>
          </p:cNvSpPr>
          <p:nvPr/>
        </p:nvSpPr>
        <p:spPr bwMode="auto">
          <a:xfrm>
            <a:off x="0" y="-2713"/>
            <a:ext cx="4896739" cy="51054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>
            <a:noFill/>
            <a:miter lim="800000"/>
          </a:ln>
        </p:spPr>
        <p:txBody>
          <a:bodyPr wrap="square" lIns="108841" tIns="108000" rIns="432000" bIns="108000">
            <a:spAutoFit/>
          </a:bodyPr>
          <a:lstStyle/>
          <a:p>
            <a:pPr>
              <a:lnSpc>
                <a:spcPct val="120000"/>
              </a:lnSpc>
              <a:defRPr/>
            </a:pPr>
            <a:r>
              <a:rPr lang="zh-CN" altLang="en-US" sz="1600" b="1" kern="0" dirty="0">
                <a:ln w="12700">
                  <a:noFill/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Weibei SC Bold"/>
                <a:ea typeface="微软雅黑" panose="020B0503020204020204" charset="-122"/>
                <a:cs typeface="Weibei SC Bold"/>
              </a:rPr>
              <a:t>  </a:t>
            </a:r>
            <a:r>
              <a:rPr lang="zh-CN" altLang="en-US" sz="1600" b="1" kern="0" dirty="0">
                <a:ln w="12700">
                  <a:noFill/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7B3B18">
                      <a:alpha val="40000"/>
                    </a:srgbClr>
                  </a:outerShdw>
                </a:effectLst>
                <a:latin typeface="Weibei SC Bold"/>
                <a:ea typeface="微软雅黑" panose="020B0503020204020204" charset="-122"/>
                <a:cs typeface="Weibei SC Bold"/>
              </a:rPr>
              <a:t>第八届 城垣杯 </a:t>
            </a:r>
            <a:r>
              <a:rPr lang="en-US" altLang="zh-CN" sz="1600" b="1" kern="0" dirty="0">
                <a:ln w="12700">
                  <a:noFill/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7B3B18">
                      <a:alpha val="40000"/>
                    </a:srgbClr>
                  </a:outerShdw>
                </a:effectLst>
                <a:latin typeface="Weibei SC Bold"/>
                <a:ea typeface="微软雅黑" panose="020B0503020204020204" charset="-122"/>
                <a:cs typeface="Weibei SC Bold"/>
              </a:rPr>
              <a:t>•</a:t>
            </a:r>
            <a:r>
              <a:rPr lang="zh-CN" altLang="en-US" sz="1600" b="1" kern="0" dirty="0">
                <a:ln w="12700">
                  <a:noFill/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7B3B18">
                      <a:alpha val="40000"/>
                    </a:srgbClr>
                  </a:outerShdw>
                </a:effectLst>
                <a:latin typeface="Weibei SC Bold"/>
                <a:ea typeface="微软雅黑" panose="020B0503020204020204" charset="-122"/>
                <a:cs typeface="Weibei SC Bold"/>
              </a:rPr>
              <a:t> 规划决策支持模型设计大赛</a:t>
            </a:r>
          </a:p>
        </p:txBody>
      </p:sp>
      <p:sp>
        <p:nvSpPr>
          <p:cNvPr id="54" name="圆角矩形 53"/>
          <p:cNvSpPr/>
          <p:nvPr/>
        </p:nvSpPr>
        <p:spPr>
          <a:xfrm>
            <a:off x="6085205" y="2197735"/>
            <a:ext cx="3741420" cy="511175"/>
          </a:xfrm>
          <a:prstGeom prst="roundRect">
            <a:avLst/>
          </a:prstGeom>
          <a:solidFill>
            <a:schemeClr val="lt1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121960" tIns="60980" rIns="121960" bIns="60980" anchor="ctr"/>
          <a:lstStyle/>
          <a:p>
            <a:pPr algn="ctr">
              <a:defRPr/>
            </a:pPr>
            <a:endParaRPr lang="zh-CN" altLang="en-US" sz="3600" dirty="0">
              <a:solidFill>
                <a:srgbClr val="2C4E74"/>
              </a:solidFill>
              <a:latin typeface="+mj-lt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55" name="矩形 54"/>
          <p:cNvSpPr/>
          <p:nvPr/>
        </p:nvSpPr>
        <p:spPr>
          <a:xfrm>
            <a:off x="6431280" y="2235835"/>
            <a:ext cx="2651125" cy="431165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121960" tIns="60980" rIns="121960" bIns="60980">
            <a:spAutoFit/>
          </a:bodyPr>
          <a:lstStyle/>
          <a:p>
            <a:pPr lvl="0"/>
            <a:r>
              <a:rPr lang="zh-CN" altLang="en-US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研究方法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5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5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737 0.0412 L 3.54167E-6 2.22222E-6 " pathEditMode="relative" rAng="0" ptsTypes="AA">
                                      <p:cBhvr>
                                        <p:cTn id="21" dur="7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62" y="-20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 tmFilter="0, 0; .2, .5; .8, .5; 1, 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250" autoRev="1" fill="hold"/>
                                        <p:tgtEl>
                                          <p:spTgt spid="4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737 0.0412 L 3.54167E-6 -3.7037E-7 " pathEditMode="relative" rAng="0" ptsTypes="AA">
                                      <p:cBhvr>
                                        <p:cTn id="31" dur="7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62" y="-20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 tmFilter="0, 0; .2, .5; .8, .5; 1, 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5" dur="250" autoRev="1" fill="hold"/>
                                        <p:tgtEl>
                                          <p:spTgt spid="6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737 0.0412 L 3.54167E-6 3.7037E-6 " pathEditMode="relative" rAng="0" ptsTypes="AA">
                                      <p:cBhvr>
                                        <p:cTn id="41" dur="7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62" y="-20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0"/>
                            </p:stCondLst>
                            <p:childTnLst>
                              <p:par>
                                <p:cTn id="43" presetID="2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 tmFilter="0, 0; .2, .5; .8, .5; 1, 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5" dur="250" autoRev="1" fill="hold"/>
                                        <p:tgtEl>
                                          <p:spTgt spid="6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5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737 0.04121 L 3.54167E-6 -2.22222E-6 " pathEditMode="relative" rAng="0" ptsTypes="AA">
                                      <p:cBhvr>
                                        <p:cTn id="51" dur="7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62" y="-20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500"/>
                            </p:stCondLst>
                            <p:childTnLst>
                              <p:par>
                                <p:cTn id="53" presetID="2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 tmFilter="0, 0; .2, .5; .8, .5; 1, 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250" autoRev="1" fill="hold"/>
                                        <p:tgtEl>
                                          <p:spTgt spid="7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0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737 0.04121 L 3.54167E-6 -3.7037E-6 " pathEditMode="relative" rAng="0" ptsTypes="AA">
                                      <p:cBhvr>
                                        <p:cTn id="61" dur="7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62" y="-20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8000"/>
                            </p:stCondLst>
                            <p:childTnLst>
                              <p:par>
                                <p:cTn id="63" presetID="2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 tmFilter="0, 0; .2, .5; .8, .5; 1, 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5" dur="250" autoRev="1" fill="hold"/>
                                        <p:tgtEl>
                                          <p:spTgt spid="7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85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737 0.0412 L 3.54167E-6 -1.11111E-6 " pathEditMode="relative" rAng="0" ptsTypes="AA">
                                      <p:cBhvr>
                                        <p:cTn id="71" dur="7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62" y="-20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9500"/>
                            </p:stCondLst>
                            <p:childTnLst>
                              <p:par>
                                <p:cTn id="73" presetID="2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 tmFilter="0, 0; .2, .5; .8, .5; 1, 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5" dur="250" autoRev="1" fill="hold"/>
                                        <p:tgtEl>
                                          <p:spTgt spid="7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48" grpId="0"/>
      <p:bldP spid="49" grpId="0" bldLvl="0" animBg="1"/>
      <p:bldP spid="49" grpId="1" bldLvl="0" animBg="1"/>
      <p:bldP spid="49" grpId="2" bldLvl="0" animBg="1"/>
      <p:bldP spid="68" grpId="0" bldLvl="0" animBg="1"/>
      <p:bldP spid="68" grpId="1" bldLvl="0" animBg="1"/>
      <p:bldP spid="68" grpId="2" bldLvl="0" animBg="1"/>
      <p:bldP spid="69" grpId="0" bldLvl="0" animBg="1"/>
      <p:bldP spid="69" grpId="1" bldLvl="0" animBg="1"/>
      <p:bldP spid="69" grpId="2" bldLvl="0" animBg="1"/>
      <p:bldP spid="70" grpId="0" bldLvl="0" animBg="1"/>
      <p:bldP spid="70" grpId="1" bldLvl="0" animBg="1"/>
      <p:bldP spid="70" grpId="2" bldLvl="0" animBg="1"/>
      <p:bldP spid="71" grpId="0" bldLvl="0" animBg="1"/>
      <p:bldP spid="71" grpId="1" bldLvl="0" animBg="1"/>
      <p:bldP spid="71" grpId="2" bldLvl="0" animBg="1"/>
      <p:bldP spid="72" grpId="0" bldLvl="0" animBg="1"/>
      <p:bldP spid="72" grpId="1" bldLvl="0" animBg="1"/>
      <p:bldP spid="72" grpId="2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/>
        </p:nvGrpSpPr>
        <p:grpSpPr>
          <a:xfrm>
            <a:off x="392813" y="-1"/>
            <a:ext cx="10694259" cy="1633076"/>
            <a:chOff x="392813" y="-1"/>
            <a:chExt cx="10694259" cy="1633076"/>
          </a:xfrm>
        </p:grpSpPr>
        <p:cxnSp>
          <p:nvCxnSpPr>
            <p:cNvPr id="9" name="直线连接符 7"/>
            <p:cNvCxnSpPr/>
            <p:nvPr/>
          </p:nvCxnSpPr>
          <p:spPr>
            <a:xfrm>
              <a:off x="1392964" y="586296"/>
              <a:ext cx="9694108" cy="0"/>
            </a:xfrm>
            <a:prstGeom prst="line">
              <a:avLst/>
            </a:prstGeom>
            <a:ln w="47625">
              <a:gradFill flip="none" rotWithShape="1">
                <a:gsLst>
                  <a:gs pos="0">
                    <a:schemeClr val="tx2">
                      <a:lumMod val="60000"/>
                      <a:lumOff val="40000"/>
                    </a:schemeClr>
                  </a:gs>
                  <a:gs pos="100000">
                    <a:schemeClr val="bg1"/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sp>
          <p:nvSpPr>
            <p:cNvPr id="10" name="矩形 9"/>
            <p:cNvSpPr/>
            <p:nvPr/>
          </p:nvSpPr>
          <p:spPr>
            <a:xfrm>
              <a:off x="392813" y="-1"/>
              <a:ext cx="1365649" cy="1633076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zh-CN" sz="3600" b="1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/>
                <a:ea typeface="微软雅黑" panose="020B0503020204020204" charset="-122"/>
                <a:sym typeface="Arial" panose="020B0604020202020204"/>
              </a:endParaRPr>
            </a:p>
          </p:txBody>
        </p:sp>
      </p:grpSp>
      <p:pic>
        <p:nvPicPr>
          <p:cNvPr id="13" name="图片 12" descr="WechatIMG2.jpe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82681" y="117586"/>
            <a:ext cx="932466" cy="839990"/>
          </a:xfrm>
          <a:prstGeom prst="rect">
            <a:avLst/>
          </a:prstGeom>
        </p:spPr>
      </p:pic>
      <p:sp>
        <p:nvSpPr>
          <p:cNvPr id="11" name="TextBox 18"/>
          <p:cNvSpPr>
            <a:spLocks noChangeArrowheads="1"/>
          </p:cNvSpPr>
          <p:nvPr/>
        </p:nvSpPr>
        <p:spPr bwMode="auto">
          <a:xfrm>
            <a:off x="525268" y="421090"/>
            <a:ext cx="1100737" cy="1200262"/>
          </a:xfrm>
          <a:prstGeom prst="rect">
            <a:avLst/>
          </a:prstGeom>
          <a:noFill/>
          <a:ln>
            <a:noFill/>
          </a:ln>
        </p:spPr>
        <p:txBody>
          <a:bodyPr wrap="square" lIns="91374" tIns="45687" rIns="91374" bIns="45687">
            <a:spAutoFit/>
          </a:bodyPr>
          <a:lstStyle/>
          <a:p>
            <a:pPr algn="ctr"/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7B3B18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sym typeface="方正大黑简体" pitchFamily="65" charset="-122"/>
              </a:rPr>
              <a:t>研究问题</a:t>
            </a:r>
          </a:p>
        </p:txBody>
      </p:sp>
      <p:sp>
        <p:nvSpPr>
          <p:cNvPr id="16" name="TextBox 12"/>
          <p:cNvSpPr txBox="1">
            <a:spLocks noChangeArrowheads="1"/>
          </p:cNvSpPr>
          <p:nvPr/>
        </p:nvSpPr>
        <p:spPr bwMode="auto">
          <a:xfrm>
            <a:off x="7698813" y="143606"/>
            <a:ext cx="4364233" cy="4368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108841" tIns="108000" rIns="432000" bIns="108000">
            <a:spAutoFit/>
          </a:bodyPr>
          <a:lstStyle/>
          <a:p>
            <a:pPr>
              <a:lnSpc>
                <a:spcPct val="120000"/>
              </a:lnSpc>
              <a:defRPr/>
            </a:pPr>
            <a:r>
              <a:rPr lang="zh-CN" altLang="en-US" sz="1200" b="1" kern="0" dirty="0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Weibei SC Bold"/>
                <a:ea typeface="微软雅黑" panose="020B0503020204020204" charset="-122"/>
                <a:cs typeface="Weibei SC Bold"/>
              </a:rPr>
              <a:t>  </a:t>
            </a:r>
            <a:r>
              <a:rPr lang="en-US" altLang="zh-CN" sz="1200" b="1" kern="0" dirty="0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Weibei SC Bold"/>
                <a:ea typeface="微软雅黑" panose="020B0503020204020204" charset="-122"/>
                <a:cs typeface="Weibei SC Bold"/>
              </a:rPr>
              <a:t> </a:t>
            </a:r>
            <a:r>
              <a:rPr lang="zh-CN" altLang="en-US" sz="1200" b="1" kern="0" dirty="0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Weibei SC Bold"/>
                <a:ea typeface="微软雅黑" panose="020B0503020204020204" charset="-122"/>
                <a:cs typeface="Weibei SC Bold"/>
              </a:rPr>
              <a:t>第八届 城垣杯 </a:t>
            </a:r>
            <a:r>
              <a:rPr lang="en-US" altLang="zh-CN" sz="1200" b="1" kern="0" dirty="0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Weibei SC Bold"/>
                <a:ea typeface="微软雅黑" panose="020B0503020204020204" charset="-122"/>
                <a:cs typeface="Weibei SC Bold"/>
              </a:rPr>
              <a:t>•</a:t>
            </a:r>
            <a:r>
              <a:rPr lang="zh-CN" altLang="en-US" sz="1200" b="1" kern="0" dirty="0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Weibei SC Bold"/>
                <a:ea typeface="微软雅黑" panose="020B0503020204020204" charset="-122"/>
                <a:cs typeface="Weibei SC Bold"/>
              </a:rPr>
              <a:t> 规划决策支持模型设计大赛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ldLvl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>
            <a:extLst>
              <a:ext uri="{FF2B5EF4-FFF2-40B4-BE49-F238E27FC236}">
                <a16:creationId xmlns:a16="http://schemas.microsoft.com/office/drawing/2014/main" id="{E28293E7-2F83-1D70-B464-75A004360FF0}"/>
              </a:ext>
            </a:extLst>
          </p:cNvPr>
          <p:cNvGrpSpPr/>
          <p:nvPr/>
        </p:nvGrpSpPr>
        <p:grpSpPr>
          <a:xfrm>
            <a:off x="392813" y="-1"/>
            <a:ext cx="10694259" cy="1633076"/>
            <a:chOff x="392813" y="-1"/>
            <a:chExt cx="10694259" cy="1633076"/>
          </a:xfrm>
        </p:grpSpPr>
        <p:cxnSp>
          <p:nvCxnSpPr>
            <p:cNvPr id="3" name="直线连接符 7">
              <a:extLst>
                <a:ext uri="{FF2B5EF4-FFF2-40B4-BE49-F238E27FC236}">
                  <a16:creationId xmlns:a16="http://schemas.microsoft.com/office/drawing/2014/main" id="{6FA9F48A-D301-9F8D-6E83-75957B511F95}"/>
                </a:ext>
              </a:extLst>
            </p:cNvPr>
            <p:cNvCxnSpPr/>
            <p:nvPr/>
          </p:nvCxnSpPr>
          <p:spPr>
            <a:xfrm>
              <a:off x="1392964" y="586296"/>
              <a:ext cx="9694108" cy="0"/>
            </a:xfrm>
            <a:prstGeom prst="line">
              <a:avLst/>
            </a:prstGeom>
            <a:ln w="47625">
              <a:gradFill flip="none" rotWithShape="1">
                <a:gsLst>
                  <a:gs pos="0">
                    <a:schemeClr val="tx2">
                      <a:lumMod val="60000"/>
                      <a:lumOff val="40000"/>
                    </a:schemeClr>
                  </a:gs>
                  <a:gs pos="100000">
                    <a:schemeClr val="bg1"/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sp>
          <p:nvSpPr>
            <p:cNvPr id="4" name="矩形 3">
              <a:extLst>
                <a:ext uri="{FF2B5EF4-FFF2-40B4-BE49-F238E27FC236}">
                  <a16:creationId xmlns:a16="http://schemas.microsoft.com/office/drawing/2014/main" id="{3F108F84-AE01-8812-3325-C85B5906D163}"/>
                </a:ext>
              </a:extLst>
            </p:cNvPr>
            <p:cNvSpPr/>
            <p:nvPr/>
          </p:nvSpPr>
          <p:spPr>
            <a:xfrm>
              <a:off x="392813" y="-1"/>
              <a:ext cx="1365649" cy="1633076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zh-CN" sz="3600" b="1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/>
                <a:ea typeface="微软雅黑" panose="020B0503020204020204" charset="-122"/>
                <a:sym typeface="Arial" panose="020B0604020202020204"/>
              </a:endParaRPr>
            </a:p>
          </p:txBody>
        </p:sp>
      </p:grpSp>
      <p:pic>
        <p:nvPicPr>
          <p:cNvPr id="13" name="图片 12" descr="WechatIMG2.jpe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82681" y="117586"/>
            <a:ext cx="932466" cy="839990"/>
          </a:xfrm>
          <a:prstGeom prst="rect">
            <a:avLst/>
          </a:prstGeom>
        </p:spPr>
      </p:pic>
      <p:sp>
        <p:nvSpPr>
          <p:cNvPr id="11" name="TextBox 18"/>
          <p:cNvSpPr>
            <a:spLocks noChangeArrowheads="1"/>
          </p:cNvSpPr>
          <p:nvPr/>
        </p:nvSpPr>
        <p:spPr bwMode="auto">
          <a:xfrm>
            <a:off x="525268" y="421090"/>
            <a:ext cx="1100737" cy="1200262"/>
          </a:xfrm>
          <a:prstGeom prst="rect">
            <a:avLst/>
          </a:prstGeom>
          <a:noFill/>
          <a:ln>
            <a:noFill/>
          </a:ln>
        </p:spPr>
        <p:txBody>
          <a:bodyPr wrap="square" lIns="91374" tIns="45687" rIns="91374" bIns="45687">
            <a:spAutoFit/>
          </a:bodyPr>
          <a:lstStyle/>
          <a:p>
            <a:pPr algn="ctr"/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7B3B18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sym typeface="方正大黑简体" pitchFamily="65" charset="-122"/>
              </a:rPr>
              <a:t>研究方法</a:t>
            </a:r>
          </a:p>
        </p:txBody>
      </p:sp>
      <p:sp>
        <p:nvSpPr>
          <p:cNvPr id="16" name="TextBox 12"/>
          <p:cNvSpPr txBox="1">
            <a:spLocks noChangeArrowheads="1"/>
          </p:cNvSpPr>
          <p:nvPr/>
        </p:nvSpPr>
        <p:spPr bwMode="auto">
          <a:xfrm>
            <a:off x="7698813" y="143606"/>
            <a:ext cx="4364233" cy="4368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108841" tIns="108000" rIns="432000" bIns="108000">
            <a:spAutoFit/>
          </a:bodyPr>
          <a:lstStyle/>
          <a:p>
            <a:pPr>
              <a:lnSpc>
                <a:spcPct val="120000"/>
              </a:lnSpc>
              <a:defRPr/>
            </a:pPr>
            <a:r>
              <a:rPr lang="zh-CN" altLang="en-US" sz="1200" b="1" kern="0" dirty="0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Weibei SC Bold"/>
                <a:ea typeface="微软雅黑" panose="020B0503020204020204" charset="-122"/>
                <a:cs typeface="Weibei SC Bold"/>
              </a:rPr>
              <a:t>  </a:t>
            </a:r>
            <a:r>
              <a:rPr lang="en-US" altLang="zh-CN" sz="1200" b="1" kern="0" dirty="0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Weibei SC Bold"/>
                <a:ea typeface="微软雅黑" panose="020B0503020204020204" charset="-122"/>
                <a:cs typeface="Weibei SC Bold"/>
              </a:rPr>
              <a:t> </a:t>
            </a:r>
            <a:r>
              <a:rPr lang="zh-CN" altLang="en-US" sz="1200" b="1" kern="0" dirty="0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Weibei SC Bold"/>
                <a:ea typeface="微软雅黑" panose="020B0503020204020204" charset="-122"/>
                <a:cs typeface="Weibei SC Bold"/>
              </a:rPr>
              <a:t>第八届 城垣杯 </a:t>
            </a:r>
            <a:r>
              <a:rPr lang="en-US" altLang="zh-CN" sz="1200" b="1" kern="0" dirty="0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Weibei SC Bold"/>
                <a:ea typeface="微软雅黑" panose="020B0503020204020204" charset="-122"/>
                <a:cs typeface="Weibei SC Bold"/>
              </a:rPr>
              <a:t>•</a:t>
            </a:r>
            <a:r>
              <a:rPr lang="zh-CN" altLang="en-US" sz="1200" b="1" kern="0" dirty="0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Weibei SC Bold"/>
                <a:ea typeface="微软雅黑" panose="020B0503020204020204" charset="-122"/>
                <a:cs typeface="Weibei SC Bold"/>
              </a:rPr>
              <a:t> 规划决策支持模型设计大赛</a:t>
            </a:r>
          </a:p>
        </p:txBody>
      </p:sp>
    </p:spTree>
    <p:extLst>
      <p:ext uri="{BB962C8B-B14F-4D97-AF65-F5344CB8AC3E}">
        <p14:creationId xmlns:p14="http://schemas.microsoft.com/office/powerpoint/2010/main" val="4102120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ldLvl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>
            <a:extLst>
              <a:ext uri="{FF2B5EF4-FFF2-40B4-BE49-F238E27FC236}">
                <a16:creationId xmlns:a16="http://schemas.microsoft.com/office/drawing/2014/main" id="{5FE5A5C1-47AB-FE7F-E2E8-605D2395137A}"/>
              </a:ext>
            </a:extLst>
          </p:cNvPr>
          <p:cNvGrpSpPr/>
          <p:nvPr/>
        </p:nvGrpSpPr>
        <p:grpSpPr>
          <a:xfrm>
            <a:off x="392813" y="-1"/>
            <a:ext cx="10694259" cy="1633076"/>
            <a:chOff x="392813" y="-1"/>
            <a:chExt cx="10694259" cy="1633076"/>
          </a:xfrm>
        </p:grpSpPr>
        <p:cxnSp>
          <p:nvCxnSpPr>
            <p:cNvPr id="3" name="直线连接符 7">
              <a:extLst>
                <a:ext uri="{FF2B5EF4-FFF2-40B4-BE49-F238E27FC236}">
                  <a16:creationId xmlns:a16="http://schemas.microsoft.com/office/drawing/2014/main" id="{FBFA3B5F-121D-6863-ABCD-398C18C369DA}"/>
                </a:ext>
              </a:extLst>
            </p:cNvPr>
            <p:cNvCxnSpPr/>
            <p:nvPr/>
          </p:nvCxnSpPr>
          <p:spPr>
            <a:xfrm>
              <a:off x="1392964" y="586296"/>
              <a:ext cx="9694108" cy="0"/>
            </a:xfrm>
            <a:prstGeom prst="line">
              <a:avLst/>
            </a:prstGeom>
            <a:ln w="47625">
              <a:gradFill flip="none" rotWithShape="1">
                <a:gsLst>
                  <a:gs pos="0">
                    <a:schemeClr val="tx2">
                      <a:lumMod val="60000"/>
                      <a:lumOff val="40000"/>
                    </a:schemeClr>
                  </a:gs>
                  <a:gs pos="100000">
                    <a:schemeClr val="bg1"/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sp>
          <p:nvSpPr>
            <p:cNvPr id="4" name="矩形 3">
              <a:extLst>
                <a:ext uri="{FF2B5EF4-FFF2-40B4-BE49-F238E27FC236}">
                  <a16:creationId xmlns:a16="http://schemas.microsoft.com/office/drawing/2014/main" id="{52755565-FB46-3149-61C4-D0BAE9029406}"/>
                </a:ext>
              </a:extLst>
            </p:cNvPr>
            <p:cNvSpPr/>
            <p:nvPr/>
          </p:nvSpPr>
          <p:spPr>
            <a:xfrm>
              <a:off x="392813" y="-1"/>
              <a:ext cx="1365649" cy="1633076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zh-CN" sz="3600" b="1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/>
                <a:ea typeface="微软雅黑" panose="020B0503020204020204" charset="-122"/>
                <a:sym typeface="Arial" panose="020B0604020202020204"/>
              </a:endParaRPr>
            </a:p>
          </p:txBody>
        </p:sp>
      </p:grpSp>
      <p:pic>
        <p:nvPicPr>
          <p:cNvPr id="13" name="图片 12" descr="WechatIMG2.jpe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82681" y="117586"/>
            <a:ext cx="932466" cy="839990"/>
          </a:xfrm>
          <a:prstGeom prst="rect">
            <a:avLst/>
          </a:prstGeom>
        </p:spPr>
      </p:pic>
      <p:sp>
        <p:nvSpPr>
          <p:cNvPr id="11" name="TextBox 18"/>
          <p:cNvSpPr>
            <a:spLocks noChangeArrowheads="1"/>
          </p:cNvSpPr>
          <p:nvPr/>
        </p:nvSpPr>
        <p:spPr bwMode="auto">
          <a:xfrm>
            <a:off x="525268" y="421090"/>
            <a:ext cx="1100737" cy="1200262"/>
          </a:xfrm>
          <a:prstGeom prst="rect">
            <a:avLst/>
          </a:prstGeom>
          <a:noFill/>
          <a:ln>
            <a:noFill/>
          </a:ln>
        </p:spPr>
        <p:txBody>
          <a:bodyPr wrap="square" lIns="91374" tIns="45687" rIns="91374" bIns="45687">
            <a:spAutoFit/>
          </a:bodyPr>
          <a:lstStyle/>
          <a:p>
            <a:pPr algn="ctr"/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7B3B18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sym typeface="方正大黑简体" pitchFamily="65" charset="-122"/>
              </a:rPr>
              <a:t>数据说明</a:t>
            </a:r>
          </a:p>
        </p:txBody>
      </p:sp>
      <p:sp>
        <p:nvSpPr>
          <p:cNvPr id="16" name="TextBox 12"/>
          <p:cNvSpPr txBox="1">
            <a:spLocks noChangeArrowheads="1"/>
          </p:cNvSpPr>
          <p:nvPr/>
        </p:nvSpPr>
        <p:spPr bwMode="auto">
          <a:xfrm>
            <a:off x="7698813" y="143606"/>
            <a:ext cx="4364233" cy="4368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108841" tIns="108000" rIns="432000" bIns="108000">
            <a:spAutoFit/>
          </a:bodyPr>
          <a:lstStyle/>
          <a:p>
            <a:pPr>
              <a:lnSpc>
                <a:spcPct val="120000"/>
              </a:lnSpc>
              <a:defRPr/>
            </a:pPr>
            <a:r>
              <a:rPr lang="zh-CN" altLang="en-US" sz="1200" b="1" kern="0" dirty="0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Weibei SC Bold"/>
                <a:ea typeface="微软雅黑" panose="020B0503020204020204" charset="-122"/>
                <a:cs typeface="Weibei SC Bold"/>
              </a:rPr>
              <a:t>  </a:t>
            </a:r>
            <a:r>
              <a:rPr lang="en-US" altLang="zh-CN" sz="1200" b="1" kern="0" dirty="0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Weibei SC Bold"/>
                <a:ea typeface="微软雅黑" panose="020B0503020204020204" charset="-122"/>
                <a:cs typeface="Weibei SC Bold"/>
              </a:rPr>
              <a:t> </a:t>
            </a:r>
            <a:r>
              <a:rPr lang="zh-CN" altLang="en-US" sz="1200" b="1" kern="0" dirty="0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Weibei SC Bold"/>
                <a:ea typeface="微软雅黑" panose="020B0503020204020204" charset="-122"/>
                <a:cs typeface="Weibei SC Bold"/>
              </a:rPr>
              <a:t>第八届 城垣杯 </a:t>
            </a:r>
            <a:r>
              <a:rPr lang="en-US" altLang="zh-CN" sz="1200" b="1" kern="0" dirty="0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Weibei SC Bold"/>
                <a:ea typeface="微软雅黑" panose="020B0503020204020204" charset="-122"/>
                <a:cs typeface="Weibei SC Bold"/>
              </a:rPr>
              <a:t>•</a:t>
            </a:r>
            <a:r>
              <a:rPr lang="zh-CN" altLang="en-US" sz="1200" b="1" kern="0" dirty="0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Weibei SC Bold"/>
                <a:ea typeface="微软雅黑" panose="020B0503020204020204" charset="-122"/>
                <a:cs typeface="Weibei SC Bold"/>
              </a:rPr>
              <a:t> 规划决策支持模型设计大赛</a:t>
            </a:r>
          </a:p>
        </p:txBody>
      </p:sp>
    </p:spTree>
    <p:extLst>
      <p:ext uri="{BB962C8B-B14F-4D97-AF65-F5344CB8AC3E}">
        <p14:creationId xmlns:p14="http://schemas.microsoft.com/office/powerpoint/2010/main" val="1677414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ldLvl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>
            <a:extLst>
              <a:ext uri="{FF2B5EF4-FFF2-40B4-BE49-F238E27FC236}">
                <a16:creationId xmlns:a16="http://schemas.microsoft.com/office/drawing/2014/main" id="{8C3B3334-1C06-C49D-62CB-92B5A479F342}"/>
              </a:ext>
            </a:extLst>
          </p:cNvPr>
          <p:cNvGrpSpPr/>
          <p:nvPr/>
        </p:nvGrpSpPr>
        <p:grpSpPr>
          <a:xfrm>
            <a:off x="392813" y="-1"/>
            <a:ext cx="10694259" cy="1633076"/>
            <a:chOff x="392813" y="-1"/>
            <a:chExt cx="10694259" cy="1633076"/>
          </a:xfrm>
        </p:grpSpPr>
        <p:cxnSp>
          <p:nvCxnSpPr>
            <p:cNvPr id="3" name="直线连接符 7">
              <a:extLst>
                <a:ext uri="{FF2B5EF4-FFF2-40B4-BE49-F238E27FC236}">
                  <a16:creationId xmlns:a16="http://schemas.microsoft.com/office/drawing/2014/main" id="{DDABBCC9-B0D4-CBE4-48C6-66089762CE0F}"/>
                </a:ext>
              </a:extLst>
            </p:cNvPr>
            <p:cNvCxnSpPr/>
            <p:nvPr/>
          </p:nvCxnSpPr>
          <p:spPr>
            <a:xfrm>
              <a:off x="1392964" y="586296"/>
              <a:ext cx="9694108" cy="0"/>
            </a:xfrm>
            <a:prstGeom prst="line">
              <a:avLst/>
            </a:prstGeom>
            <a:ln w="47625">
              <a:gradFill flip="none" rotWithShape="1">
                <a:gsLst>
                  <a:gs pos="0">
                    <a:schemeClr val="tx2">
                      <a:lumMod val="60000"/>
                      <a:lumOff val="40000"/>
                    </a:schemeClr>
                  </a:gs>
                  <a:gs pos="100000">
                    <a:schemeClr val="bg1"/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sp>
          <p:nvSpPr>
            <p:cNvPr id="4" name="矩形 3">
              <a:extLst>
                <a:ext uri="{FF2B5EF4-FFF2-40B4-BE49-F238E27FC236}">
                  <a16:creationId xmlns:a16="http://schemas.microsoft.com/office/drawing/2014/main" id="{73735095-4C24-6E66-CA06-07774EA4BD07}"/>
                </a:ext>
              </a:extLst>
            </p:cNvPr>
            <p:cNvSpPr/>
            <p:nvPr/>
          </p:nvSpPr>
          <p:spPr>
            <a:xfrm>
              <a:off x="392813" y="-1"/>
              <a:ext cx="1365649" cy="1633076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zh-CN" sz="3600" b="1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/>
                <a:ea typeface="微软雅黑" panose="020B0503020204020204" charset="-122"/>
                <a:sym typeface="Arial" panose="020B0604020202020204"/>
              </a:endParaRPr>
            </a:p>
          </p:txBody>
        </p:sp>
      </p:grpSp>
      <p:pic>
        <p:nvPicPr>
          <p:cNvPr id="13" name="图片 12" descr="WechatIMG2.jpe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82681" y="117586"/>
            <a:ext cx="932466" cy="839990"/>
          </a:xfrm>
          <a:prstGeom prst="rect">
            <a:avLst/>
          </a:prstGeom>
        </p:spPr>
      </p:pic>
      <p:sp>
        <p:nvSpPr>
          <p:cNvPr id="11" name="TextBox 18"/>
          <p:cNvSpPr>
            <a:spLocks noChangeArrowheads="1"/>
          </p:cNvSpPr>
          <p:nvPr/>
        </p:nvSpPr>
        <p:spPr bwMode="auto">
          <a:xfrm>
            <a:off x="525268" y="421090"/>
            <a:ext cx="1100737" cy="1200262"/>
          </a:xfrm>
          <a:prstGeom prst="rect">
            <a:avLst/>
          </a:prstGeom>
          <a:noFill/>
          <a:ln>
            <a:noFill/>
          </a:ln>
        </p:spPr>
        <p:txBody>
          <a:bodyPr wrap="square" lIns="91374" tIns="45687" rIns="91374" bIns="45687">
            <a:spAutoFit/>
          </a:bodyPr>
          <a:lstStyle/>
          <a:p>
            <a:pPr algn="ctr"/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7B3B18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sym typeface="方正大黑简体" pitchFamily="65" charset="-122"/>
              </a:rPr>
              <a:t>模型算法</a:t>
            </a:r>
          </a:p>
        </p:txBody>
      </p:sp>
      <p:sp>
        <p:nvSpPr>
          <p:cNvPr id="16" name="TextBox 12"/>
          <p:cNvSpPr txBox="1">
            <a:spLocks noChangeArrowheads="1"/>
          </p:cNvSpPr>
          <p:nvPr/>
        </p:nvSpPr>
        <p:spPr bwMode="auto">
          <a:xfrm>
            <a:off x="7698813" y="143606"/>
            <a:ext cx="4364233" cy="4368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108841" tIns="108000" rIns="432000" bIns="108000">
            <a:spAutoFit/>
          </a:bodyPr>
          <a:lstStyle/>
          <a:p>
            <a:pPr>
              <a:lnSpc>
                <a:spcPct val="120000"/>
              </a:lnSpc>
              <a:defRPr/>
            </a:pPr>
            <a:r>
              <a:rPr lang="zh-CN" altLang="en-US" sz="1200" b="1" kern="0" dirty="0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Weibei SC Bold"/>
                <a:ea typeface="微软雅黑" panose="020B0503020204020204" charset="-122"/>
                <a:cs typeface="Weibei SC Bold"/>
              </a:rPr>
              <a:t>  </a:t>
            </a:r>
            <a:r>
              <a:rPr lang="en-US" altLang="zh-CN" sz="1200" b="1" kern="0" dirty="0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Weibei SC Bold"/>
                <a:ea typeface="微软雅黑" panose="020B0503020204020204" charset="-122"/>
                <a:cs typeface="Weibei SC Bold"/>
              </a:rPr>
              <a:t> </a:t>
            </a:r>
            <a:r>
              <a:rPr lang="zh-CN" altLang="en-US" sz="1200" b="1" kern="0" dirty="0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Weibei SC Bold"/>
                <a:ea typeface="微软雅黑" panose="020B0503020204020204" charset="-122"/>
                <a:cs typeface="Weibei SC Bold"/>
              </a:rPr>
              <a:t>第八届 城垣杯 </a:t>
            </a:r>
            <a:r>
              <a:rPr lang="en-US" altLang="zh-CN" sz="1200" b="1" kern="0" dirty="0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Weibei SC Bold"/>
                <a:ea typeface="微软雅黑" panose="020B0503020204020204" charset="-122"/>
                <a:cs typeface="Weibei SC Bold"/>
              </a:rPr>
              <a:t>•</a:t>
            </a:r>
            <a:r>
              <a:rPr lang="zh-CN" altLang="en-US" sz="1200" b="1" kern="0" dirty="0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Weibei SC Bold"/>
                <a:ea typeface="微软雅黑" panose="020B0503020204020204" charset="-122"/>
                <a:cs typeface="Weibei SC Bold"/>
              </a:rPr>
              <a:t> 规划决策支持模型设计大赛</a:t>
            </a:r>
          </a:p>
        </p:txBody>
      </p:sp>
    </p:spTree>
    <p:extLst>
      <p:ext uri="{BB962C8B-B14F-4D97-AF65-F5344CB8AC3E}">
        <p14:creationId xmlns:p14="http://schemas.microsoft.com/office/powerpoint/2010/main" val="538446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ldLvl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>
            <a:extLst>
              <a:ext uri="{FF2B5EF4-FFF2-40B4-BE49-F238E27FC236}">
                <a16:creationId xmlns:a16="http://schemas.microsoft.com/office/drawing/2014/main" id="{DE75932F-659D-92D4-1724-C2C626FA2D6F}"/>
              </a:ext>
            </a:extLst>
          </p:cNvPr>
          <p:cNvGrpSpPr/>
          <p:nvPr/>
        </p:nvGrpSpPr>
        <p:grpSpPr>
          <a:xfrm>
            <a:off x="392813" y="-1"/>
            <a:ext cx="10694259" cy="1633076"/>
            <a:chOff x="392813" y="-1"/>
            <a:chExt cx="10694259" cy="1633076"/>
          </a:xfrm>
        </p:grpSpPr>
        <p:cxnSp>
          <p:nvCxnSpPr>
            <p:cNvPr id="4" name="直线连接符 7">
              <a:extLst>
                <a:ext uri="{FF2B5EF4-FFF2-40B4-BE49-F238E27FC236}">
                  <a16:creationId xmlns:a16="http://schemas.microsoft.com/office/drawing/2014/main" id="{67AB8FD8-A098-76B5-A576-04348337EB54}"/>
                </a:ext>
              </a:extLst>
            </p:cNvPr>
            <p:cNvCxnSpPr/>
            <p:nvPr/>
          </p:nvCxnSpPr>
          <p:spPr>
            <a:xfrm>
              <a:off x="1392964" y="586296"/>
              <a:ext cx="9694108" cy="0"/>
            </a:xfrm>
            <a:prstGeom prst="line">
              <a:avLst/>
            </a:prstGeom>
            <a:ln w="47625">
              <a:gradFill flip="none" rotWithShape="1">
                <a:gsLst>
                  <a:gs pos="0">
                    <a:schemeClr val="tx2">
                      <a:lumMod val="60000"/>
                      <a:lumOff val="40000"/>
                    </a:schemeClr>
                  </a:gs>
                  <a:gs pos="100000">
                    <a:schemeClr val="bg1"/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sp>
          <p:nvSpPr>
            <p:cNvPr id="5" name="矩形 4">
              <a:extLst>
                <a:ext uri="{FF2B5EF4-FFF2-40B4-BE49-F238E27FC236}">
                  <a16:creationId xmlns:a16="http://schemas.microsoft.com/office/drawing/2014/main" id="{5D184230-DB43-FD78-0955-AD45191C3CF2}"/>
                </a:ext>
              </a:extLst>
            </p:cNvPr>
            <p:cNvSpPr/>
            <p:nvPr/>
          </p:nvSpPr>
          <p:spPr>
            <a:xfrm>
              <a:off x="392813" y="-1"/>
              <a:ext cx="1365649" cy="1633076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zh-CN" sz="3600" b="1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/>
                <a:ea typeface="微软雅黑" panose="020B0503020204020204" charset="-122"/>
                <a:sym typeface="Arial" panose="020B0604020202020204"/>
              </a:endParaRPr>
            </a:p>
          </p:txBody>
        </p:sp>
      </p:grpSp>
      <p:pic>
        <p:nvPicPr>
          <p:cNvPr id="13" name="图片 12" descr="WechatIMG2.jpe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82681" y="117586"/>
            <a:ext cx="932466" cy="839990"/>
          </a:xfrm>
          <a:prstGeom prst="rect">
            <a:avLst/>
          </a:prstGeom>
        </p:spPr>
      </p:pic>
      <p:sp>
        <p:nvSpPr>
          <p:cNvPr id="11" name="TextBox 18"/>
          <p:cNvSpPr>
            <a:spLocks noChangeArrowheads="1"/>
          </p:cNvSpPr>
          <p:nvPr/>
        </p:nvSpPr>
        <p:spPr bwMode="auto">
          <a:xfrm>
            <a:off x="525268" y="421090"/>
            <a:ext cx="1100737" cy="1200262"/>
          </a:xfrm>
          <a:prstGeom prst="rect">
            <a:avLst/>
          </a:prstGeom>
          <a:noFill/>
          <a:ln>
            <a:noFill/>
          </a:ln>
        </p:spPr>
        <p:txBody>
          <a:bodyPr wrap="square" lIns="91374" tIns="45687" rIns="91374" bIns="45687">
            <a:spAutoFit/>
          </a:bodyPr>
          <a:lstStyle/>
          <a:p>
            <a:pPr algn="ctr"/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7B3B18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sym typeface="方正大黑简体" pitchFamily="65" charset="-122"/>
              </a:rPr>
              <a:t>实践案例</a:t>
            </a:r>
          </a:p>
        </p:txBody>
      </p:sp>
      <p:sp>
        <p:nvSpPr>
          <p:cNvPr id="16" name="TextBox 12"/>
          <p:cNvSpPr txBox="1">
            <a:spLocks noChangeArrowheads="1"/>
          </p:cNvSpPr>
          <p:nvPr/>
        </p:nvSpPr>
        <p:spPr bwMode="auto">
          <a:xfrm>
            <a:off x="7698813" y="143606"/>
            <a:ext cx="4364233" cy="4368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108841" tIns="108000" rIns="432000" bIns="108000">
            <a:spAutoFit/>
          </a:bodyPr>
          <a:lstStyle/>
          <a:p>
            <a:pPr>
              <a:lnSpc>
                <a:spcPct val="120000"/>
              </a:lnSpc>
              <a:defRPr/>
            </a:pPr>
            <a:r>
              <a:rPr lang="zh-CN" altLang="en-US" sz="1200" b="1" kern="0" dirty="0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Weibei SC Bold"/>
                <a:ea typeface="微软雅黑" panose="020B0503020204020204" charset="-122"/>
                <a:cs typeface="Weibei SC Bold"/>
              </a:rPr>
              <a:t>  </a:t>
            </a:r>
            <a:r>
              <a:rPr lang="en-US" altLang="zh-CN" sz="1200" b="1" kern="0" dirty="0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Weibei SC Bold"/>
                <a:ea typeface="微软雅黑" panose="020B0503020204020204" charset="-122"/>
                <a:cs typeface="Weibei SC Bold"/>
              </a:rPr>
              <a:t> </a:t>
            </a:r>
            <a:r>
              <a:rPr lang="zh-CN" altLang="en-US" sz="1200" b="1" kern="0" dirty="0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Weibei SC Bold"/>
                <a:ea typeface="微软雅黑" panose="020B0503020204020204" charset="-122"/>
                <a:cs typeface="Weibei SC Bold"/>
              </a:rPr>
              <a:t>第八届 城垣杯 </a:t>
            </a:r>
            <a:r>
              <a:rPr lang="en-US" altLang="zh-CN" sz="1200" b="1" kern="0" dirty="0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Weibei SC Bold"/>
                <a:ea typeface="微软雅黑" panose="020B0503020204020204" charset="-122"/>
                <a:cs typeface="Weibei SC Bold"/>
              </a:rPr>
              <a:t>•</a:t>
            </a:r>
            <a:r>
              <a:rPr lang="zh-CN" altLang="en-US" sz="1200" b="1" kern="0" dirty="0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Weibei SC Bold"/>
                <a:ea typeface="微软雅黑" panose="020B0503020204020204" charset="-122"/>
                <a:cs typeface="Weibei SC Bold"/>
              </a:rPr>
              <a:t> 规划决策支持模型设计大赛</a:t>
            </a:r>
          </a:p>
        </p:txBody>
      </p:sp>
    </p:spTree>
    <p:extLst>
      <p:ext uri="{BB962C8B-B14F-4D97-AF65-F5344CB8AC3E}">
        <p14:creationId xmlns:p14="http://schemas.microsoft.com/office/powerpoint/2010/main" val="4166778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ldLvl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>
            <a:extLst>
              <a:ext uri="{FF2B5EF4-FFF2-40B4-BE49-F238E27FC236}">
                <a16:creationId xmlns:a16="http://schemas.microsoft.com/office/drawing/2014/main" id="{AF86B6FD-827D-D340-975B-A646A278FA60}"/>
              </a:ext>
            </a:extLst>
          </p:cNvPr>
          <p:cNvGrpSpPr/>
          <p:nvPr/>
        </p:nvGrpSpPr>
        <p:grpSpPr>
          <a:xfrm>
            <a:off x="392813" y="-1"/>
            <a:ext cx="10694259" cy="1633076"/>
            <a:chOff x="392813" y="-1"/>
            <a:chExt cx="10694259" cy="1633076"/>
          </a:xfrm>
        </p:grpSpPr>
        <p:cxnSp>
          <p:nvCxnSpPr>
            <p:cNvPr id="3" name="直线连接符 7">
              <a:extLst>
                <a:ext uri="{FF2B5EF4-FFF2-40B4-BE49-F238E27FC236}">
                  <a16:creationId xmlns:a16="http://schemas.microsoft.com/office/drawing/2014/main" id="{3BCEBAFC-F57C-1E67-516F-4729617A392F}"/>
                </a:ext>
              </a:extLst>
            </p:cNvPr>
            <p:cNvCxnSpPr/>
            <p:nvPr/>
          </p:nvCxnSpPr>
          <p:spPr>
            <a:xfrm>
              <a:off x="1392964" y="586296"/>
              <a:ext cx="9694108" cy="0"/>
            </a:xfrm>
            <a:prstGeom prst="line">
              <a:avLst/>
            </a:prstGeom>
            <a:ln w="47625">
              <a:gradFill flip="none" rotWithShape="1">
                <a:gsLst>
                  <a:gs pos="0">
                    <a:schemeClr val="tx2">
                      <a:lumMod val="60000"/>
                      <a:lumOff val="40000"/>
                    </a:schemeClr>
                  </a:gs>
                  <a:gs pos="100000">
                    <a:schemeClr val="bg1"/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sp>
          <p:nvSpPr>
            <p:cNvPr id="4" name="矩形 3">
              <a:extLst>
                <a:ext uri="{FF2B5EF4-FFF2-40B4-BE49-F238E27FC236}">
                  <a16:creationId xmlns:a16="http://schemas.microsoft.com/office/drawing/2014/main" id="{75B212A5-A20D-127A-24A4-A86077B17D96}"/>
                </a:ext>
              </a:extLst>
            </p:cNvPr>
            <p:cNvSpPr/>
            <p:nvPr/>
          </p:nvSpPr>
          <p:spPr>
            <a:xfrm>
              <a:off x="392813" y="-1"/>
              <a:ext cx="1365649" cy="1633076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zh-CN" sz="3600" b="1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/>
                <a:ea typeface="微软雅黑" panose="020B0503020204020204" charset="-122"/>
                <a:sym typeface="Arial" panose="020B0604020202020204"/>
              </a:endParaRPr>
            </a:p>
          </p:txBody>
        </p:sp>
      </p:grpSp>
      <p:pic>
        <p:nvPicPr>
          <p:cNvPr id="13" name="图片 12" descr="WechatIMG2.jpe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82681" y="117586"/>
            <a:ext cx="932466" cy="839990"/>
          </a:xfrm>
          <a:prstGeom prst="rect">
            <a:avLst/>
          </a:prstGeom>
        </p:spPr>
      </p:pic>
      <p:sp>
        <p:nvSpPr>
          <p:cNvPr id="11" name="TextBox 18"/>
          <p:cNvSpPr>
            <a:spLocks noChangeArrowheads="1"/>
          </p:cNvSpPr>
          <p:nvPr/>
        </p:nvSpPr>
        <p:spPr bwMode="auto">
          <a:xfrm>
            <a:off x="525268" y="421090"/>
            <a:ext cx="1100737" cy="1200262"/>
          </a:xfrm>
          <a:prstGeom prst="rect">
            <a:avLst/>
          </a:prstGeom>
          <a:noFill/>
          <a:ln>
            <a:noFill/>
          </a:ln>
        </p:spPr>
        <p:txBody>
          <a:bodyPr wrap="square" lIns="91374" tIns="45687" rIns="91374" bIns="45687">
            <a:spAutoFit/>
          </a:bodyPr>
          <a:lstStyle/>
          <a:p>
            <a:pPr algn="ctr"/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7B3B18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sym typeface="方正大黑简体" pitchFamily="65" charset="-122"/>
              </a:rPr>
              <a:t>研究总结</a:t>
            </a:r>
          </a:p>
        </p:txBody>
      </p:sp>
      <p:sp>
        <p:nvSpPr>
          <p:cNvPr id="16" name="TextBox 12"/>
          <p:cNvSpPr txBox="1">
            <a:spLocks noChangeArrowheads="1"/>
          </p:cNvSpPr>
          <p:nvPr/>
        </p:nvSpPr>
        <p:spPr bwMode="auto">
          <a:xfrm>
            <a:off x="7698813" y="143606"/>
            <a:ext cx="4364233" cy="4368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108841" tIns="108000" rIns="432000" bIns="108000">
            <a:spAutoFit/>
          </a:bodyPr>
          <a:lstStyle/>
          <a:p>
            <a:pPr>
              <a:lnSpc>
                <a:spcPct val="120000"/>
              </a:lnSpc>
              <a:defRPr/>
            </a:pPr>
            <a:r>
              <a:rPr lang="zh-CN" altLang="en-US" sz="1200" b="1" kern="0" dirty="0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Weibei SC Bold"/>
                <a:ea typeface="微软雅黑" panose="020B0503020204020204" charset="-122"/>
                <a:cs typeface="Weibei SC Bold"/>
              </a:rPr>
              <a:t>  </a:t>
            </a:r>
            <a:r>
              <a:rPr lang="en-US" altLang="zh-CN" sz="1200" b="1" kern="0" dirty="0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Weibei SC Bold"/>
                <a:ea typeface="微软雅黑" panose="020B0503020204020204" charset="-122"/>
                <a:cs typeface="Weibei SC Bold"/>
              </a:rPr>
              <a:t> </a:t>
            </a:r>
            <a:r>
              <a:rPr lang="zh-CN" altLang="en-US" sz="1200" b="1" kern="0" dirty="0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Weibei SC Bold"/>
                <a:ea typeface="微软雅黑" panose="020B0503020204020204" charset="-122"/>
                <a:cs typeface="Weibei SC Bold"/>
              </a:rPr>
              <a:t>第八届 城垣杯 </a:t>
            </a:r>
            <a:r>
              <a:rPr lang="en-US" altLang="zh-CN" sz="1200" b="1" kern="0" dirty="0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Weibei SC Bold"/>
                <a:ea typeface="微软雅黑" panose="020B0503020204020204" charset="-122"/>
                <a:cs typeface="Weibei SC Bold"/>
              </a:rPr>
              <a:t>•</a:t>
            </a:r>
            <a:r>
              <a:rPr lang="zh-CN" altLang="en-US" sz="1200" b="1" kern="0" dirty="0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Weibei SC Bold"/>
                <a:ea typeface="微软雅黑" panose="020B0503020204020204" charset="-122"/>
                <a:cs typeface="Weibei SC Bold"/>
              </a:rPr>
              <a:t> 规划决策支持模型设计大赛</a:t>
            </a:r>
          </a:p>
        </p:txBody>
      </p:sp>
    </p:spTree>
    <p:extLst>
      <p:ext uri="{BB962C8B-B14F-4D97-AF65-F5344CB8AC3E}">
        <p14:creationId xmlns:p14="http://schemas.microsoft.com/office/powerpoint/2010/main" val="433789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ldLvl="0" autoUpdateAnimBg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OPIC_ID" val="2869567"/>
  <p:tag name="KSO_WM_TEMPLATE_OUTLINE_ID" val="15"/>
  <p:tag name="KSO_WM_TEMPLATE_SCENE_ID" val="1"/>
  <p:tag name="KSO_WM_TEMPLATE_JOB_ID" val="2"/>
  <p:tag name="KSO_WM_TEMPLATE_TOPIC_DEFAULT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OPIC_ID" val="2869567"/>
  <p:tag name="KSO_WM_TEMPLATE_OUTLINE_ID" val="15"/>
  <p:tag name="KSO_WM_TEMPLATE_SCENE_ID" val="1"/>
  <p:tag name="KSO_WM_TEMPLATE_JOB_ID" val="2"/>
  <p:tag name="KSO_WM_TEMPLATE_TOPIC_DEFAULT" val="1"/>
</p:tagLst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155</Words>
  <Application>Microsoft Office PowerPoint</Application>
  <PresentationFormat>宽屏</PresentationFormat>
  <Paragraphs>38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5" baseType="lpstr">
      <vt:lpstr>Weibei SC Bold</vt:lpstr>
      <vt:lpstr>微软雅黑</vt:lpstr>
      <vt:lpstr>Arial</vt:lpstr>
      <vt:lpstr>Calibri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000</dc:creator>
  <cp:lastModifiedBy>jj c</cp:lastModifiedBy>
  <cp:revision>122</cp:revision>
  <dcterms:created xsi:type="dcterms:W3CDTF">2017-01-10T04:24:00Z</dcterms:created>
  <dcterms:modified xsi:type="dcterms:W3CDTF">2025-03-18T02:41:15Z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2052-11.1.0.9339</vt:lpwstr>
  </property>
  <property fmtid="{D5CDD505-2E9C-101B-9397-08002B2CF9AE}" pid="3" name="KSORubyTemplateID">
    <vt:lpwstr>2</vt:lpwstr>
  </property>
</Properties>
</file>